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7FE4DF63_F4B42167.xml" ContentType="application/vnd.ms-powerpoint.comments+xml"/>
  <Override PartName="/ppt/notesSlides/notesSlide5.xml" ContentType="application/vnd.openxmlformats-officedocument.presentationml.notesSlide+xml"/>
  <Override PartName="/ppt/comments/modernComment_7FE4DF8B_D4CB4567.xml" ContentType="application/vnd.ms-powerpoint.comments+xml"/>
  <Override PartName="/ppt/notesSlides/notesSlide6.xml" ContentType="application/vnd.openxmlformats-officedocument.presentationml.notesSlide+xml"/>
  <Override PartName="/ppt/comments/modernComment_7FE4DF6F_5ECFEC68.xml" ContentType="application/vnd.ms-powerpoint.comments+xml"/>
  <Override PartName="/ppt/comments/modernComment_7FE4DF7F_9FFEA752.xml" ContentType="application/vnd.ms-powerpoint.comments+xml"/>
  <Override PartName="/ppt/comments/modernComment_7FE4DF65_56015F78.xml" ContentType="application/vnd.ms-powerpoint.comments+xml"/>
  <Override PartName="/ppt/comments/modernComment_7FE4DF6B_E06148EC.xml" ContentType="application/vnd.ms-powerpoint.comments+xml"/>
  <Override PartName="/ppt/comments/modernComment_7FE4DF89_BC1C3F6A.xml" ContentType="application/vnd.ms-powerpoint.comments+xml"/>
  <Override PartName="/ppt/comments/modernComment_7FE4DF8A_1A68F0E2.xml" ContentType="application/vnd.ms-powerpoint.comments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notesMasterIdLst>
    <p:notesMasterId r:id="rId29"/>
  </p:notesMasterIdLst>
  <p:handoutMasterIdLst>
    <p:handoutMasterId r:id="rId30"/>
  </p:handoutMasterIdLst>
  <p:sldIdLst>
    <p:sldId id="321" r:id="rId5"/>
    <p:sldId id="2145705986" r:id="rId6"/>
    <p:sldId id="304" r:id="rId7"/>
    <p:sldId id="2145705832" r:id="rId8"/>
    <p:sldId id="2145705833" r:id="rId9"/>
    <p:sldId id="2145705826" r:id="rId10"/>
    <p:sldId id="2145705987" r:id="rId11"/>
    <p:sldId id="2145705827" r:id="rId12"/>
    <p:sldId id="2145705867" r:id="rId13"/>
    <p:sldId id="2145705839" r:id="rId14"/>
    <p:sldId id="2145705855" r:id="rId15"/>
    <p:sldId id="2145705856" r:id="rId16"/>
    <p:sldId id="2145705829" r:id="rId17"/>
    <p:sldId id="2145705847" r:id="rId18"/>
    <p:sldId id="2145705868" r:id="rId19"/>
    <p:sldId id="2145705835" r:id="rId20"/>
    <p:sldId id="2145705838" r:id="rId21"/>
    <p:sldId id="2145705860" r:id="rId22"/>
    <p:sldId id="2145706001" r:id="rId23"/>
    <p:sldId id="2145705865" r:id="rId24"/>
    <p:sldId id="2145705844" r:id="rId25"/>
    <p:sldId id="2145705859" r:id="rId26"/>
    <p:sldId id="2145705866" r:id="rId27"/>
    <p:sldId id="2145706002" r:id="rId28"/>
  </p:sldIdLst>
  <p:sldSz cx="12192000" cy="6858000"/>
  <p:notesSz cx="6858000" cy="9144000"/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402469D-9C0C-C5A6-E68E-ADAFE02B4061}" name="Vo Thinh" initials="VT" userId="de732eb4ee61810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3E2"/>
    <a:srgbClr val="F300D6"/>
    <a:srgbClr val="9A07CB"/>
    <a:srgbClr val="00467F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1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8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omments/modernComment_7FE4DF63_F4B4216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AD9F005-04ED-4DBF-8EA0-A1F28D2A6EB0}" authorId="{6402469D-9C0C-C5A6-E68E-ADAFE02B4061}" created="2024-06-27T02:58:13.855">
    <pc:sldMkLst xmlns:pc="http://schemas.microsoft.com/office/powerpoint/2013/main/command">
      <pc:docMk/>
      <pc:sldMk cId="4105445735" sldId="2145705827"/>
    </pc:sldMkLst>
    <p188:pos x="9912350" y="3890962"/>
    <p188:replyLst>
      <p188:reply id="{E02BC1E0-28EB-4383-8E9C-6A0DAB0D8E80}" authorId="{6402469D-9C0C-C5A6-E68E-ADAFE02B4061}" created="2024-07-01T02:52:50.559">
        <p188:txBody>
          <a:bodyPr/>
          <a:lstStyle/>
          <a:p>
            <a:r>
              <a:rPr lang="en-US"/>
              <a:t>SELECT TOP 5 *
FROM tag
ORDER BY usage_count DESC;</a:t>
            </a:r>
          </a:p>
        </p188:txBody>
      </p188:reply>
    </p188:replyLst>
    <p188:txBody>
      <a:bodyPr/>
      <a:lstStyle/>
      <a:p>
        <a:r>
          <a:rPr lang="en-US"/>
          <a:t>1. Query for trending tag in the last 7 days
</a:t>
        </a:r>
      </a:p>
    </p188:txBody>
  </p188:cm>
  <p188:cm id="{5A7327A7-B7D0-4E73-8ECE-2E23078C235A}" authorId="{6402469D-9C0C-C5A6-E68E-ADAFE02B4061}" created="2024-06-28T06:47:30.921">
    <pc:sldMkLst xmlns:pc="http://schemas.microsoft.com/office/powerpoint/2013/main/command">
      <pc:docMk/>
      <pc:sldMk cId="4105445735" sldId="2145705827"/>
    </pc:sldMkLst>
    <p188:pos x="9182100" y="1917700"/>
    <p188:replyLst>
      <p188:reply id="{67954989-80FF-4748-8F94-EB531F9B8EFA}" authorId="{6402469D-9C0C-C5A6-E68E-ADAFE02B4061}" created="2024-06-28T06:51:43.455">
        <p188:txBody>
          <a:bodyPr/>
          <a:lstStyle/>
          <a:p>
            <a:r>
              <a:rPr lang="en-US"/>
              <a:t>SELECT TOP 1 rating
FROM platform_rating
ORDER BY rating DESC;</a:t>
            </a:r>
          </a:p>
        </p188:txBody>
      </p188:reply>
    </p188:replyLst>
    <p188:txBody>
      <a:bodyPr/>
      <a:lstStyle/>
      <a:p>
        <a:r>
          <a:rPr lang="en-US"/>
          <a:t>2. Platform rating</a:t>
        </a:r>
      </a:p>
    </p188:txBody>
  </p188:cm>
  <p188:cm id="{874D7070-441C-49FC-9DE7-3D001769DC4F}" authorId="{6402469D-9C0C-C5A6-E68E-ADAFE02B4061}" created="2024-06-28T06:53:08.618">
    <pc:sldMkLst xmlns:pc="http://schemas.microsoft.com/office/powerpoint/2013/main/command">
      <pc:docMk/>
      <pc:sldMk cId="4105445735" sldId="2145705827"/>
    </pc:sldMkLst>
    <p188:pos x="8877300" y="4502150"/>
    <p188:replyLst>
      <p188:reply id="{D6EE8B87-D694-45A8-9F06-8CCEF5F6A89B}" authorId="{6402469D-9C0C-C5A6-E68E-ADAFE02B4061}" created="2024-06-28T06:55:47.039">
        <p188:txBody>
          <a:bodyPr/>
          <a:lstStyle/>
          <a:p>
            <a:r>
              <a:rPr lang="en-US"/>
              <a:t>SELECT p.display_image, p.name, u.name, p.post_date
FROM post p
JOIN [user] u ON p.user_id = u.id
WHERE u.Industry = (SELECT Industry FROM [user] WHERE id = 1)
ORDER BY p.views DESC;</a:t>
            </a:r>
          </a:p>
        </p188:txBody>
      </p188:reply>
    </p188:replyLst>
    <p188:txBody>
      <a:bodyPr/>
      <a:lstStyle/>
      <a:p>
        <a:r>
          <a:rPr lang="en-US"/>
          <a:t>3. Feature posts</a:t>
        </a:r>
      </a:p>
    </p188:txBody>
  </p188:cm>
  <p188:cm id="{E37CB418-6805-4401-8DEF-50A7FF91037A}" authorId="{6402469D-9C0C-C5A6-E68E-ADAFE02B4061}" created="2024-06-28T06:56:00.651">
    <pc:sldMkLst xmlns:pc="http://schemas.microsoft.com/office/powerpoint/2013/main/command">
      <pc:docMk/>
      <pc:sldMk cId="4105445735" sldId="2145705827"/>
    </pc:sldMkLst>
    <p188:pos x="9255125" y="4410075"/>
    <p188:replyLst>
      <p188:reply id="{7A370457-1FFB-47AA-A0F2-51A53EE486C2}" authorId="{6402469D-9C0C-C5A6-E68E-ADAFE02B4061}" created="2024-06-28T06:57:53.168">
        <p188:txBody>
          <a:bodyPr/>
          <a:lstStyle/>
          <a:p>
            <a:r>
              <a:rPr lang="en-US"/>
              <a:t>SELECT p.display_image, p.name, u.name, p.post_date
FROM post p
JOIN [user] u ON p.user_id = u.id
WHERE u.Industry = (SELECT Industry FROM [user] WHERE id = 1)
ORDER BY p.likes, p.comments, p.shares DESC;</a:t>
            </a:r>
          </a:p>
        </p188:txBody>
      </p188:reply>
    </p188:replyLst>
    <p188:txBody>
      <a:bodyPr/>
      <a:lstStyle/>
      <a:p>
        <a:r>
          <a:rPr lang="en-US"/>
          <a:t>4. Trending posts</a:t>
        </a:r>
      </a:p>
    </p188:txBody>
  </p188:cm>
  <p188:cm id="{CC48693E-F0A6-4A29-9825-CCD573CB080E}" authorId="{6402469D-9C0C-C5A6-E68E-ADAFE02B4061}" created="2024-06-28T06:58:33.182">
    <pc:sldMkLst xmlns:pc="http://schemas.microsoft.com/office/powerpoint/2013/main/command">
      <pc:docMk/>
      <pc:sldMk cId="4105445735" sldId="2145705827"/>
    </pc:sldMkLst>
    <p188:pos x="9788525" y="4400550"/>
    <p188:replyLst>
      <p188:reply id="{E85EB105-801B-4EE8-AB94-276AD4D2B3DF}" authorId="{6402469D-9C0C-C5A6-E68E-ADAFE02B4061}" created="2024-06-28T07:00:25.558">
        <p188:txBody>
          <a:bodyPr/>
          <a:lstStyle/>
          <a:p>
            <a:r>
              <a:rPr lang="en-US"/>
              <a:t>SELECT u.name, u.profile_pic, p.content, p.views
FROM [user] u
JOIN post p ON u.id = p.user_id
WHERE p.post_date &gt;= DATEADD(DAY, -7, GETDATE())
ORDER BY p.views DESC;</a:t>
            </a:r>
          </a:p>
        </p188:txBody>
      </p188:reply>
    </p188:replyLst>
    <p188:txBody>
      <a:bodyPr/>
      <a:lstStyle/>
      <a:p>
        <a:r>
          <a:rPr lang="en-US"/>
          <a:t>5. Rising authors</a:t>
        </a:r>
      </a:p>
    </p188:txBody>
  </p188:cm>
</p188:cmLst>
</file>

<file path=ppt/comments/modernComment_7FE4DF65_56015F7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C1C46C5-1C59-45C0-8686-15C10C77B8A3}" authorId="{6402469D-9C0C-C5A6-E68E-ADAFE02B4061}" created="2024-06-28T09:18:30.058">
    <pc:sldMkLst xmlns:pc="http://schemas.microsoft.com/office/powerpoint/2013/main/command">
      <pc:docMk/>
      <pc:sldMk cId="1442930552" sldId="2145705829"/>
    </pc:sldMkLst>
    <p188:pos x="7099300" y="1171575"/>
    <p188:replyLst>
      <p188:reply id="{7FF86EA7-5F08-45DB-B8DC-1F47E591D4E8}" authorId="{6402469D-9C0C-C5A6-E68E-ADAFE02B4061}" created="2024-06-28T09:18:31.986">
        <p188:txBody>
          <a:bodyPr/>
          <a:lstStyle/>
          <a:p>
            <a:r>
              <a:rPr lang="en-US"/>
              <a:t>SELECT *
FROM network
WHERE user_id = 1;</a:t>
            </a:r>
          </a:p>
        </p188:txBody>
      </p188:reply>
    </p188:replyLst>
    <p188:txBody>
      <a:bodyPr/>
      <a:lstStyle/>
      <a:p>
        <a:r>
          <a:rPr lang="en-US"/>
          <a:t>1. Network</a:t>
        </a:r>
      </a:p>
    </p188:txBody>
  </p188:cm>
  <p188:cm id="{380B6D66-9748-41F7-9ADE-9C89C930EA84}" authorId="{6402469D-9C0C-C5A6-E68E-ADAFE02B4061}" created="2024-06-28T09:22:41.649">
    <pc:sldMkLst xmlns:pc="http://schemas.microsoft.com/office/powerpoint/2013/main/command">
      <pc:docMk/>
      <pc:sldMk cId="1442930552" sldId="2145705829"/>
    </pc:sldMkLst>
    <p188:pos x="9918700" y="1311275"/>
    <p188:replyLst>
      <p188:reply id="{162BD5D8-AC66-4425-9FBB-44EBFC8CA596}" authorId="{6402469D-9C0C-C5A6-E68E-ADAFE02B4061}" created="2024-06-28T09:22:44.205">
        <p188:txBody>
          <a:bodyPr/>
          <a:lstStyle/>
          <a:p>
            <a:r>
              <a:rPr lang="en-US"/>
              <a:t>SELECT u.name, u.role, u.phone_number, u.email
FROM [user] AS u
JOIN connection AS c ON u.id = c.connector_id
WHERE c.receiver_id = 1;</a:t>
            </a:r>
          </a:p>
        </p188:txBody>
      </p188:reply>
    </p188:replyLst>
    <p188:txBody>
      <a:bodyPr/>
      <a:lstStyle/>
      <a:p>
        <a:r>
          <a:rPr lang="en-US"/>
          <a:t>2. User that connects to user with id = 1</a:t>
        </a:r>
      </a:p>
    </p188:txBody>
  </p188:cm>
  <p188:cm id="{AE1EE682-B0B9-45B3-AF1E-72EAA5D94BD2}" authorId="{6402469D-9C0C-C5A6-E68E-ADAFE02B4061}" created="2024-06-28T09:37:49.668">
    <pc:sldMkLst xmlns:pc="http://schemas.microsoft.com/office/powerpoint/2013/main/command">
      <pc:docMk/>
      <pc:sldMk cId="1442930552" sldId="2145705829"/>
    </pc:sldMkLst>
    <p188:pos x="9210675" y="3216275"/>
    <p188:replyLst>
      <p188:reply id="{E3C5057E-9E6A-4122-8A1C-3CF2EFAC9909}" authorId="{6402469D-9C0C-C5A6-E68E-ADAFE02B4061}" created="2024-06-28T09:39:32.968">
        <p188:txBody>
          <a:bodyPr/>
          <a:lstStyle/>
          <a:p>
            <a:r>
              <a:rPr lang="en-US"/>
              <a:t>SELECT u.name, u.role, u.phone_number, u.email
FROM [user] u
JOIN activity a ON u.id = a.target_id
WHERE a.user_id = 1
  AND a.activity_date BETWEEN DATEADD(DAY, -7, GETDATE()) AND GETDATE()
  AND a.activity_name IN ('like', 'share', 'comment');</a:t>
            </a:r>
          </a:p>
        </p188:txBody>
      </p188:reply>
    </p188:replyLst>
    <p188:txBody>
      <a:bodyPr/>
      <a:lstStyle/>
      <a:p>
        <a:r>
          <a:rPr lang="en-US"/>
          <a:t>3. People u may know...</a:t>
        </a:r>
      </a:p>
    </p188:txBody>
  </p188:cm>
</p188:cmLst>
</file>

<file path=ppt/comments/modernComment_7FE4DF6B_E06148E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A596180-9EA3-4E28-A0B1-63AFC8EE0F22}" authorId="{6402469D-9C0C-C5A6-E68E-ADAFE02B4061}" created="2024-06-28T09:45:32.252">
    <pc:sldMkLst xmlns:pc="http://schemas.microsoft.com/office/powerpoint/2013/main/command">
      <pc:docMk/>
      <pc:sldMk cId="3764472044" sldId="2145705835"/>
    </pc:sldMkLst>
    <p188:replyLst>
      <p188:reply id="{15C769EF-64D5-44F0-9B52-72EC9DBE4142}" authorId="{6402469D-9C0C-C5A6-E68E-ADAFE02B4061}" created="2024-06-28T09:45:33.791">
        <p188:txBody>
          <a:bodyPr/>
          <a:lstStyle/>
          <a:p>
            <a:r>
              <a:rPr lang="en-US"/>
              <a:t>select * from event;</a:t>
            </a:r>
          </a:p>
        </p188:txBody>
      </p188:reply>
    </p188:replyLst>
    <p188:txBody>
      <a:bodyPr/>
      <a:lstStyle/>
      <a:p>
        <a:r>
          <a:rPr lang="en-US"/>
          <a:t>1. Events</a:t>
        </a:r>
      </a:p>
    </p188:txBody>
  </p188:cm>
</p188:cmLst>
</file>

<file path=ppt/comments/modernComment_7FE4DF6F_5ECFEC6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7DA9DCC-5E35-4117-B02C-D1D77CDFB928}" authorId="{6402469D-9C0C-C5A6-E68E-ADAFE02B4061}" created="2024-06-25T11:49:11.492">
    <pc:sldMkLst xmlns:pc="http://schemas.microsoft.com/office/powerpoint/2013/main/command">
      <pc:docMk/>
      <pc:sldMk cId="1590684776" sldId="2145705839"/>
    </pc:sldMkLst>
    <p188:pos x="10280650" y="1670050"/>
    <p188:replyLst>
      <p188:reply id="{A8EC80E2-E94C-459E-8B9A-E9DE1E85C31A}" authorId="{6402469D-9C0C-C5A6-E68E-ADAFE02B4061}" created="2024-07-01T08:30:46.185">
        <p188:txBody>
          <a:bodyPr/>
          <a:lstStyle/>
          <a:p>
            <a:r>
              <a:rPr lang="en-US"/>
              <a:t>SELECT TOP 5 *
FROM post
WHERE post_date &gt;= DATEADD(DAY, -7, CAST(GETDATE() AS DATE))
ORDER BY views DESC;</a:t>
            </a:r>
          </a:p>
        </p188:txBody>
      </p188:reply>
    </p188:replyLst>
    <p188:txBody>
      <a:bodyPr/>
      <a:lstStyle/>
      <a:p>
        <a:r>
          <a:rPr lang="en-US"/>
          <a:t>1. What are the popular posts in 7d span?
</a:t>
        </a:r>
      </a:p>
    </p188:txBody>
  </p188:cm>
  <p188:cm id="{278BA90C-43BD-424C-8A16-8E7B22AE9977}" authorId="{6402469D-9C0C-C5A6-E68E-ADAFE02B4061}" created="2024-06-25T11:53:54.311">
    <pc:sldMkLst xmlns:pc="http://schemas.microsoft.com/office/powerpoint/2013/main/command">
      <pc:docMk/>
      <pc:sldMk cId="1590684776" sldId="2145705839"/>
    </pc:sldMkLst>
    <p188:pos x="10671175" y="5089525"/>
    <p188:replyLst>
      <p188:reply id="{4C0C0A47-D53C-4B2B-9A1E-9E32199B55BA}" authorId="{6402469D-9C0C-C5A6-E68E-ADAFE02B4061}" created="2024-07-01T08:40:10.411">
        <p188:txBody>
          <a:bodyPr/>
          <a:lstStyle/>
          <a:p>
            <a:r>
              <a:rPr lang="en-US"/>
              <a:t>SELECT u.id, MAX(CAST(u.profile_pic AS NVARCHAR(MAX))) AS profile_pic, u.name, COUNT(f.followee_id) AS follower_count
FROM [user] u
LEFT JOIN follow f ON u.id = f.follower_id
WHERE u.id &lt;&gt; 1 AND u.Industry = (SELECT Industry FROM [user] WHERE id = 1)
GROUP BY u.id, u.name
ORDER BY follower_count DESC;</a:t>
            </a:r>
          </a:p>
        </p188:txBody>
      </p188:reply>
    </p188:replyLst>
    <p188:txBody>
      <a:bodyPr/>
      <a:lstStyle/>
      <a:p>
        <a:r>
          <a:rPr lang="en-US"/>
          <a:t>2. What are the "People to follow"?
</a:t>
        </a:r>
      </a:p>
    </p188:txBody>
  </p188:cm>
  <p188:cm id="{46C4B787-1E76-4B44-80F5-286A52967B18}" authorId="{6402469D-9C0C-C5A6-E68E-ADAFE02B4061}" created="2024-06-28T04:22:02.606">
    <pc:sldMkLst xmlns:pc="http://schemas.microsoft.com/office/powerpoint/2013/main/command">
      <pc:docMk/>
      <pc:sldMk cId="1590684776" sldId="2145705839"/>
    </pc:sldMkLst>
    <p188:pos x="5934075" y="1060450"/>
    <p188:replyLst>
      <p188:reply id="{B9D587EB-C1DB-4EA8-8771-CAF9457BEF71}" authorId="{6402469D-9C0C-C5A6-E68E-ADAFE02B4061}" created="2024-07-01T08:41:15.793">
        <p188:txBody>
          <a:bodyPr/>
          <a:lstStyle/>
          <a:p>
            <a:r>
              <a:rPr lang="en-US"/>
              <a:t>SELECT p.*, u.Industry, u.profile_pic
FROM post p
JOIN [user] u ON p.user_id = u.id
WHERE u.Industry = (SELECT Industry FROM [user] WHERE id = 1)
  AND p.post_date BETWEEN DATEADD(HOUR, -1, p.post_date) AND p.post_date;</a:t>
            </a:r>
          </a:p>
        </p188:txBody>
      </p188:reply>
    </p188:replyLst>
    <p188:txBody>
      <a:bodyPr/>
      <a:lstStyle/>
      <a:p>
        <a:r>
          <a:rPr lang="en-US"/>
          <a:t>3. "4u" posts with the post_date is within 1hr
</a:t>
        </a:r>
      </a:p>
    </p188:txBody>
  </p188:cm>
  <p188:cm id="{F1D4B256-BCD7-4F3D-93B9-8CC56D919F5F}" authorId="{6402469D-9C0C-C5A6-E68E-ADAFE02B4061}" created="2024-06-28T04:39:33.975">
    <pc:sldMkLst xmlns:pc="http://schemas.microsoft.com/office/powerpoint/2013/main/command">
      <pc:docMk/>
      <pc:sldMk cId="1590684776" sldId="2145705839"/>
    </pc:sldMkLst>
    <p188:pos x="6492875" y="1162049"/>
    <p188:replyLst>
      <p188:reply id="{4C333D77-1AC0-45B8-8CE9-6D93944A4A1F}" authorId="{6402469D-9C0C-C5A6-E68E-ADAFE02B4061}" created="2024-07-01T08:41:47.900">
        <p188:txBody>
          <a:bodyPr/>
          <a:lstStyle/>
          <a:p>
            <a:r>
              <a:rPr lang="en-US"/>
              <a:t>SELECT p.*
FROM post p
JOIN sub s ON p.user_id = s.publisher_id
WHERE s.subcriber_id = 1 
AND p.post_date BETWEEN DATEADD(HOUR, -1, p.post_date) AND p.post_date;</a:t>
            </a:r>
          </a:p>
        </p188:txBody>
      </p188:reply>
    </p188:replyLst>
    <p188:txBody>
      <a:bodyPr/>
      <a:lstStyle/>
      <a:p>
        <a:r>
          <a:rPr lang="en-US"/>
          <a:t>4. "Subcribed" posts with the post_date is within 1hr
</a:t>
        </a:r>
      </a:p>
    </p188:txBody>
  </p188:cm>
</p188:cmLst>
</file>

<file path=ppt/comments/modernComment_7FE4DF7F_9FFEA75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9EE32C8-CB53-43C3-97E6-B636120AF715}" authorId="{6402469D-9C0C-C5A6-E68E-ADAFE02B4061}" created="2024-06-28T06:25:55.230">
    <pc:sldMkLst xmlns:pc="http://schemas.microsoft.com/office/powerpoint/2013/main/command">
      <pc:docMk/>
      <pc:sldMk cId="2684266322" sldId="2145705855"/>
    </pc:sldMkLst>
    <p188:pos x="6661150" y="1752600"/>
    <p188:replyLst>
      <p188:reply id="{0E85A51D-DA49-40B8-AC14-2B4996EB44AE}" authorId="{6402469D-9C0C-C5A6-E68E-ADAFE02B4061}" created="2024-06-28T06:31:38.008">
        <p188:txBody>
          <a:bodyPr/>
          <a:lstStyle/>
          <a:p>
            <a:r>
              <a:rPr lang="en-US"/>
              <a:t>SELECT name, display_image
FROM post
WHERE post_date BETWEEN DATEADD(DAY, -7, post_date) AND post_date
ORDER BY likes DESC
OFFSET 0 ROWS FETCH NEXT 3 ROWS ONLY;</a:t>
            </a:r>
          </a:p>
        </p188:txBody>
      </p188:reply>
    </p188:replyLst>
    <p188:txBody>
      <a:bodyPr/>
      <a:lstStyle/>
      <a:p>
        <a:r>
          <a:rPr lang="en-US"/>
          <a:t>1. Readers's choices
</a:t>
        </a:r>
      </a:p>
    </p188:txBody>
  </p188:cm>
  <p188:cm id="{6C946E57-4CBC-4BF7-8498-4B2423FFC3A5}" authorId="{6402469D-9C0C-C5A6-E68E-ADAFE02B4061}" created="2024-06-28T06:26:12.291">
    <pc:sldMkLst xmlns:pc="http://schemas.microsoft.com/office/powerpoint/2013/main/command">
      <pc:docMk/>
      <pc:sldMk cId="2684266322" sldId="2145705855"/>
    </pc:sldMkLst>
    <p188:pos x="7566025" y="1301750"/>
    <p188:replyLst>
      <p188:reply id="{764445B4-4EC4-4FFB-9893-1BD224557A88}" authorId="{6402469D-9C0C-C5A6-E68E-ADAFE02B4061}" created="2024-06-28T06:31:23.256">
        <p188:txBody>
          <a:bodyPr/>
          <a:lstStyle/>
          <a:p>
            <a:r>
              <a:rPr lang="en-US"/>
              <a:t>SELECT TOP 3 tag_name
FROM tag t
WHERE t.last_used BETWEEN DATEADD(DAY, -7, t.last_used) AND t.last_used
ORDER BY usage_count DESC;</a:t>
            </a:r>
          </a:p>
        </p188:txBody>
      </p188:reply>
    </p188:replyLst>
    <p188:txBody>
      <a:bodyPr/>
      <a:lstStyle/>
      <a:p>
        <a:r>
          <a:rPr lang="en-US"/>
          <a:t>2. Trending keywords</a:t>
        </a:r>
      </a:p>
    </p188:txBody>
  </p188:cm>
  <p188:cm id="{5D5A35F4-A622-49F2-AD17-A55EA94E9C65}" authorId="{6402469D-9C0C-C5A6-E68E-ADAFE02B4061}" created="2024-06-28T06:32:44.591">
    <pc:sldMkLst xmlns:pc="http://schemas.microsoft.com/office/powerpoint/2013/main/command">
      <pc:docMk/>
      <pc:sldMk cId="2684266322" sldId="2145705855"/>
    </pc:sldMkLst>
    <p188:pos x="6829425" y="6007100"/>
    <p188:replyLst>
      <p188:reply id="{6B6D46C2-6CFE-4241-92D4-5B8E88A04126}" authorId="{6402469D-9C0C-C5A6-E68E-ADAFE02B4061}" created="2024-06-28T06:32:46.915">
        <p188:txBody>
          <a:bodyPr/>
          <a:lstStyle/>
          <a:p>
            <a:r>
              <a:rPr lang="en-US"/>
              <a:t>SELECT tag_name FROM tag t
ORDER BY usage_count DESC 
;</a:t>
            </a:r>
          </a:p>
        </p188:txBody>
      </p188:reply>
    </p188:replyLst>
    <p188:txBody>
      <a:bodyPr/>
      <a:lstStyle/>
      <a:p>
        <a:r>
          <a:rPr lang="en-US"/>
          <a:t>3. Most talked about tag</a:t>
        </a:r>
      </a:p>
    </p188:txBody>
  </p188:cm>
  <p188:cm id="{27930529-D60A-4A25-BA9C-EC3FA9659188}" authorId="{6402469D-9C0C-C5A6-E68E-ADAFE02B4061}" created="2024-06-28T06:44:38.521">
    <pc:sldMkLst xmlns:pc="http://schemas.microsoft.com/office/powerpoint/2013/main/command">
      <pc:docMk/>
      <pc:sldMk cId="2684266322" sldId="2145705855"/>
    </pc:sldMkLst>
    <p188:pos x="6559550" y="3524250"/>
    <p188:replyLst>
      <p188:reply id="{B006958A-7828-4C40-81AB-BD16E20FE194}" authorId="{6402469D-9C0C-C5A6-E68E-ADAFE02B4061}" created="2024-06-28T06:46:10.366">
        <p188:txBody>
          <a:bodyPr/>
          <a:lstStyle/>
          <a:p>
            <a:r>
              <a:rPr lang="en-US"/>
              <a:t>SELECT m.*, u.Industry, u.name, u.profile_pic
FROM mentor m
JOIN [user] u ON m.user_id = u.id
WHERE u.Industry = (SELECT Industry FROM [user] WHERE id = 1)
ORDER BY m.profile_views DESC;</a:t>
            </a:r>
          </a:p>
        </p188:txBody>
      </p188:reply>
    </p188:replyLst>
    <p188:txBody>
      <a:bodyPr/>
      <a:lstStyle/>
      <a:p>
        <a:r>
          <a:rPr lang="en-US"/>
          <a:t>4. Rising mentor</a:t>
        </a:r>
      </a:p>
    </p188:txBody>
  </p188:cm>
</p188:cmLst>
</file>

<file path=ppt/comments/modernComment_7FE4DF89_BC1C3F6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8A145C2-5D6E-4FE1-AA17-D4237880A9EC}" authorId="{6402469D-9C0C-C5A6-E68E-ADAFE02B4061}" created="2024-06-28T10:16:03.785">
    <pc:sldMkLst xmlns:pc="http://schemas.microsoft.com/office/powerpoint/2013/main/command">
      <pc:docMk/>
      <pc:sldMk cId="3155967850" sldId="2145705865"/>
    </pc:sldMkLst>
    <p188:pos x="6121400" y="901700"/>
    <p188:replyLst>
      <p188:reply id="{6505AB57-0F56-418A-A013-B732F9890258}" authorId="{6402469D-9C0C-C5A6-E68E-ADAFE02B4061}" created="2024-06-28T10:16:05.125">
        <p188:txBody>
          <a:bodyPr/>
          <a:lstStyle/>
          <a:p>
            <a:r>
              <a:rPr lang="en-US"/>
              <a:t>SELECT *
FROM job;</a:t>
            </a:r>
          </a:p>
        </p188:txBody>
      </p188:reply>
    </p188:replyLst>
    <p188:txBody>
      <a:bodyPr/>
      <a:lstStyle/>
      <a:p>
        <a:r>
          <a:rPr lang="en-US"/>
          <a:t>1. Jobs</a:t>
        </a:r>
      </a:p>
    </p188:txBody>
  </p188:cm>
</p188:cmLst>
</file>

<file path=ppt/comments/modernComment_7FE4DF8A_1A68F0E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DBB9B43-A67E-4D21-9853-A7647A5C749B}" authorId="{6402469D-9C0C-C5A6-E68E-ADAFE02B4061}" created="2024-06-28T09:47:47.998">
    <pc:sldMkLst xmlns:pc="http://schemas.microsoft.com/office/powerpoint/2013/main/command">
      <pc:docMk/>
      <pc:sldMk cId="443085026" sldId="2145705866"/>
    </pc:sldMkLst>
    <p188:pos x="6540500" y="882650"/>
    <p188:replyLst>
      <p188:reply id="{55EC9FA8-C1ED-44F3-9F46-B4421DE99F76}" authorId="{6402469D-9C0C-C5A6-E68E-ADAFE02B4061}" created="2024-06-28T09:47:49.784">
        <p188:txBody>
          <a:bodyPr/>
          <a:lstStyle/>
          <a:p>
            <a:r>
              <a:rPr lang="en-US"/>
              <a:t>SELECT COUNT(*) AS follower_count
FROM follow
WHERE followee_id = 1;</a:t>
            </a:r>
          </a:p>
        </p188:txBody>
      </p188:reply>
    </p188:replyLst>
    <p188:txBody>
      <a:bodyPr/>
      <a:lstStyle/>
      <a:p>
        <a:r>
          <a:rPr lang="en-US"/>
          <a:t>1. Number of followers?</a:t>
        </a:r>
      </a:p>
    </p188:txBody>
  </p188:cm>
  <p188:cm id="{7020571A-C195-4F77-94E2-02A18F9D77E7}" authorId="{6402469D-9C0C-C5A6-E68E-ADAFE02B4061}" created="2024-06-28T09:59:22.064">
    <pc:sldMkLst xmlns:pc="http://schemas.microsoft.com/office/powerpoint/2013/main/command">
      <pc:docMk/>
      <pc:sldMk cId="443085026" sldId="2145705866"/>
    </pc:sldMkLst>
    <p188:pos x="8648700" y="987425"/>
    <p188:replyLst>
      <p188:reply id="{CEA49020-46F9-4478-A63A-EA2F247CA609}" authorId="{6402469D-9C0C-C5A6-E68E-ADAFE02B4061}" created="2024-06-28T09:59:23.988">
        <p188:txBody>
          <a:bodyPr/>
          <a:lstStyle/>
          <a:p>
            <a:r>
              <a:rPr lang="en-US"/>
              <a:t>SELECT
  SUM(l.reaction_count) AS total_likes,
  SUM(s.reaction_count) AS total_shares,
  SUM(c.reaction_count) AS total_comments
FROM post AS p
LEFT JOIN [like] AS l ON p.post_id = l.post_id
LEFT JOIN share AS s ON p.post_id = s.post_id
LEFT JOIN comment AS c ON p.post_id = c.post_id
WHERE p.user_id = 1;</a:t>
            </a:r>
          </a:p>
        </p188:txBody>
      </p188:reply>
    </p188:replyLst>
    <p188:txBody>
      <a:bodyPr/>
      <a:lstStyle/>
      <a:p>
        <a:r>
          <a:rPr lang="en-US"/>
          <a:t>2. Number of like, share and comment</a:t>
        </a:r>
      </a:p>
    </p188:txBody>
  </p188:cm>
  <p188:cm id="{43824E07-08F1-4AFC-9B4F-598AE7947F5B}" authorId="{6402469D-9C0C-C5A6-E68E-ADAFE02B4061}" created="2024-06-28T10:03:16.007">
    <pc:sldMkLst xmlns:pc="http://schemas.microsoft.com/office/powerpoint/2013/main/command">
      <pc:docMk/>
      <pc:sldMk cId="443085026" sldId="2145705866"/>
    </pc:sldMkLst>
    <p188:pos x="10563225" y="1816100"/>
    <p188:replyLst>
      <p188:reply id="{EE2750EB-C475-4025-8B6C-EB3037AA31BB}" authorId="{6402469D-9C0C-C5A6-E68E-ADAFE02B4061}" created="2024-06-28T10:03:18.674">
        <p188:txBody>
          <a:bodyPr/>
          <a:lstStyle/>
          <a:p>
            <a:r>
              <a:rPr lang="en-US"/>
              <a:t>WITH FollowerStats AS (
  SELECT
    u.gender,
    CASE
      WHEN u.age BETWEEN 20 AND 29 THEN '20-29'
      WHEN u.age BETWEEN 30 AND 39 THEN '30-39'
      ELSE 'Other'
    END AS age_range
  FROM [user] u
  JOIN follow f ON u.id = f.follower_id
  WHERE f.followee_id = 1
)
SELECT
  gender,
  age_range,
  COUNT(*) AS follower_count,
  ROUND(COUNT(*) * 100.0 / SUM(COUNT(*)) OVER (), 2) AS percentage
FROM FollowerStats
GROUP BY gender, age_range
ORDER BY gender, age_range;</a:t>
            </a:r>
          </a:p>
        </p188:txBody>
      </p188:reply>
    </p188:replyLst>
    <p188:txBody>
      <a:bodyPr/>
      <a:lstStyle/>
      <a:p>
        <a:r>
          <a:rPr lang="en-US"/>
          <a:t>3. Age and gender %</a:t>
        </a:r>
      </a:p>
    </p188:txBody>
  </p188:cm>
  <p188:cm id="{4B568475-FCAE-4322-9A7A-924C738B2677}" authorId="{6402469D-9C0C-C5A6-E68E-ADAFE02B4061}" created="2024-06-28T10:08:20.936">
    <pc:sldMkLst xmlns:pc="http://schemas.microsoft.com/office/powerpoint/2013/main/command">
      <pc:docMk/>
      <pc:sldMk cId="443085026" sldId="2145705866"/>
    </pc:sldMkLst>
    <p188:pos x="10741025" y="3467100"/>
    <p188:replyLst>
      <p188:reply id="{6F03FA82-35F8-4264-A727-A4B3B7EF2937}" authorId="{6402469D-9C0C-C5A6-E68E-ADAFE02B4061}" created="2024-06-28T10:08:23.538">
        <p188:txBody>
          <a:bodyPr/>
          <a:lstStyle/>
          <a:p>
            <a:r>
              <a:rPr lang="en-US"/>
              <a:t>WITH FollowerCountries AS (
  SELECT country
  FROM [user]
  WHERE id IN (
    SELECT follower_id
    FROM follow
    WHERE followee_id = 1
  )
    AND country IS NOT NULL -- Exclude null values (if any)
)
SELECT
  country,
  COUNT(*) AS follower_count,
  ROUND(COUNT(*) * 100.0 / SUM(COUNT(*)) OVER (), 2) AS percentage
FROM FollowerCountries
GROUP BY country;</a:t>
            </a:r>
          </a:p>
        </p188:txBody>
      </p188:reply>
    </p188:replyLst>
    <p188:txBody>
      <a:bodyPr/>
      <a:lstStyle/>
      <a:p>
        <a:r>
          <a:rPr lang="en-US"/>
          <a:t>4. Country %</a:t>
        </a:r>
      </a:p>
    </p188:txBody>
  </p188:cm>
  <p188:cm id="{270E4362-133E-4AAE-8FB4-372C36B6D008}" authorId="{6402469D-9C0C-C5A6-E68E-ADAFE02B4061}" created="2024-06-28T10:13:44.377">
    <pc:sldMkLst xmlns:pc="http://schemas.microsoft.com/office/powerpoint/2013/main/command">
      <pc:docMk/>
      <pc:sldMk cId="443085026" sldId="2145705866"/>
    </pc:sldMkLst>
    <p188:pos x="7848600" y="4159250"/>
    <p188:replyLst>
      <p188:reply id="{351E852A-3BB1-4111-9236-B6D19A23B542}" authorId="{6402469D-9C0C-C5A6-E68E-ADAFE02B4061}" created="2024-06-28T10:13:46.910">
        <p188:txBody>
          <a:bodyPr/>
          <a:lstStyle/>
          <a:p>
            <a:r>
              <a:rPr lang="en-US"/>
              <a:t>SELECT *
FROM post
WHERE user_id = 1
AND post_date &gt;= DATEADD(DAY, -7, CAST(GETDATE() AS DATE))
ORDER BY views DESC;</a:t>
            </a:r>
          </a:p>
        </p188:txBody>
      </p188:reply>
    </p188:replyLst>
    <p188:txBody>
      <a:bodyPr/>
      <a:lstStyle/>
      <a:p>
        <a:r>
          <a:rPr lang="en-US"/>
          <a:t>5. Recent top Posts</a:t>
        </a:r>
      </a:p>
    </p188:txBody>
  </p188:cm>
  <p188:cm id="{1F47D1B4-DD19-436C-BE0C-D280DB0DD7CD}" authorId="{6402469D-9C0C-C5A6-E68E-ADAFE02B4061}" created="2024-06-28T10:15:03.180">
    <pc:sldMkLst xmlns:pc="http://schemas.microsoft.com/office/powerpoint/2013/main/command">
      <pc:docMk/>
      <pc:sldMk cId="443085026" sldId="2145705866"/>
    </pc:sldMkLst>
    <p188:pos x="10861675" y="4978400"/>
    <p188:replyLst>
      <p188:reply id="{D3FCB4D1-0DFA-448A-B85D-8AA8AFA6076E}" authorId="{6402469D-9C0C-C5A6-E68E-ADAFE02B4061}" created="2024-06-28T10:15:05.467">
        <p188:txBody>
          <a:bodyPr/>
          <a:lstStyle/>
          <a:p>
            <a:r>
              <a:rPr lang="en-US"/>
              <a:t>SELECT *
FROM activity
WHERE user_id = 1
AND activity.activity_date &gt;= DATEADD(DAY, -7, CAST(GETDATE() AS DATE))
ORDER BY activity.activity_date DESC;</a:t>
            </a:r>
          </a:p>
        </p188:txBody>
      </p188:reply>
    </p188:replyLst>
    <p188:txBody>
      <a:bodyPr/>
      <a:lstStyle/>
      <a:p>
        <a:r>
          <a:rPr lang="en-US"/>
          <a:t>6. Activies</a:t>
        </a:r>
      </a:p>
    </p188:txBody>
  </p188:cm>
</p188:cmLst>
</file>

<file path=ppt/comments/modernComment_7FE4DF8B_D4CB456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A9B07D1-6B1D-4732-9D13-D8799063ABC1}" authorId="{6402469D-9C0C-C5A6-E68E-ADAFE02B4061}" created="2024-06-28T04:42:16.031">
    <pc:sldMkLst xmlns:pc="http://schemas.microsoft.com/office/powerpoint/2013/main/command">
      <pc:docMk/>
      <pc:sldMk cId="3570091367" sldId="2145705867"/>
    </pc:sldMkLst>
    <p188:pos x="5765800" y="304800"/>
    <p188:replyLst>
      <p188:reply id="{B468D19D-7575-410C-9A63-7BD1868E89BD}" authorId="{6402469D-9C0C-C5A6-E68E-ADAFE02B4061}" created="2024-07-01T08:29:19.881">
        <p188:txBody>
          <a:bodyPr/>
          <a:lstStyle/>
          <a:p>
            <a:r>
              <a:rPr lang="en-US"/>
              <a:t>SELECT Thumbnail, Name, StartTime, Location
FROM challenge
WHERE StartTime &gt;= CONVERT(DATE, GETDATE())
  AND StartTime &lt; DATEADD(DAY, 1, CONVERT(DATE, GETDATE()));</a:t>
            </a:r>
          </a:p>
        </p188:txBody>
      </p188:reply>
    </p188:replyLst>
    <p188:txBody>
      <a:bodyPr/>
      <a:lstStyle/>
      <a:p>
        <a:r>
          <a:rPr lang="en-US"/>
          <a:t>1. Upcoming challenges in 24h
</a:t>
        </a:r>
      </a:p>
    </p188:txBody>
  </p188:cm>
  <p188:cm id="{A046E03A-6B51-46A4-B38A-68CCA1D9B275}" authorId="{6402469D-9C0C-C5A6-E68E-ADAFE02B4061}" created="2024-06-28T06:47:02.617">
    <pc:sldMkLst xmlns:pc="http://schemas.microsoft.com/office/powerpoint/2013/main/command">
      <pc:docMk/>
      <pc:sldMk cId="3570091367" sldId="2145705867"/>
    </pc:sldMkLst>
    <p188:pos x="5607050" y="2946400"/>
    <p188:replyLst>
      <p188:reply id="{78AEF364-FA15-4DD1-996B-F40C5AF4E22A}" authorId="{6402469D-9C0C-C5A6-E68E-ADAFE02B4061}" created="2024-06-28T06:47:05.111">
        <p188:txBody>
          <a:bodyPr/>
          <a:lstStyle/>
          <a:p>
            <a:r>
              <a:rPr lang="en-US"/>
              <a:t>SELECT m.*, u.Industry, u.name, u.profile_pic
FROM mentor m
JOIN [user] u ON m.user_id = u.id
WHERE u.Industry = (SELECT Industry FROM [user] WHERE id = 1)
ORDER BY m.profile_views DESC;</a:t>
            </a:r>
          </a:p>
        </p188:txBody>
      </p188:reply>
    </p188:replyLst>
    <p188:txBody>
      <a:bodyPr/>
      <a:lstStyle/>
      <a:p>
        <a:r>
          <a:rPr lang="en-US"/>
          <a:t>2. Rising mentors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904110-CA28-333E-2C34-1D6898DC0F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8BA21-CD2F-EE12-5978-472132E8FF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5959A-AE8E-4098-8E47-081D9FE6ACD1}" type="datetimeFigureOut">
              <a:rPr lang="en-GB" smtClean="0"/>
              <a:t>01/07/2024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F835B-6669-0F4A-D3F6-4284B75B49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16185-AADD-6E7A-A4FC-A558DFE03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649B8-B442-4509-AEA1-C442A31137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35219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2F50848-CCE2-4F33-8910-F863336B6EB2}" type="datetimeFigureOut">
              <a:rPr lang="de-CH" smtClean="0"/>
              <a:pPr/>
              <a:t>01.07.2024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6A4FF178-7F5C-4C53-AC97-DF4205D97146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5230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0493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7846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0927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8757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44980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3031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91635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/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E7BCA-FF9A-86C4-163D-494ED3E694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25569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E7BCA-FF9A-86C4-163D-494ED3E694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14BDA87-C9C8-CD58-C9D7-0C952C1D73C0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792971C-5B5B-A6FA-F013-3425E23F0398}"/>
              </a:ext>
            </a:extLst>
          </p:cNvPr>
          <p:cNvGrpSpPr/>
          <p:nvPr userDrawn="1"/>
        </p:nvGrpSpPr>
        <p:grpSpPr>
          <a:xfrm>
            <a:off x="2351237" y="3370961"/>
            <a:ext cx="7489526" cy="1214079"/>
            <a:chOff x="2351237" y="4661428"/>
            <a:chExt cx="7489526" cy="1214079"/>
          </a:xfrm>
          <a:solidFill>
            <a:schemeClr val="bg1"/>
          </a:solidFill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4000F00-176B-F700-F10A-6EE4FA8D7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51237" y="4661428"/>
              <a:ext cx="7489526" cy="432000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2E4C65FC-40D0-028A-67FF-E45E9578E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62923" y="5641507"/>
              <a:ext cx="5466154" cy="23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48544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058721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orient="horz" pos="1359" userDrawn="1">
          <p15:clr>
            <a:srgbClr val="FBAE40"/>
          </p15:clr>
        </p15:guide>
        <p15:guide id="22" pos="3568" userDrawn="1">
          <p15:clr>
            <a:srgbClr val="FBAE40"/>
          </p15:clr>
        </p15:guide>
        <p15:guide id="23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2323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66155744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50394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39D5703-BD1C-3A16-A4A7-30E0EE62B0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8285287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828655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6092407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492" userDrawn="1">
          <p15:clr>
            <a:srgbClr val="FBAE40"/>
          </p15:clr>
        </p15:guide>
        <p15:guide id="24" pos="576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text with 1/3 image + white space fo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83663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57B48F4-BDD6-6F20-ED74-A0F80415BF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1425" y="5131789"/>
            <a:ext cx="3178576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3853468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21622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8" y="2157413"/>
            <a:ext cx="3928356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8" y="1530000"/>
            <a:ext cx="3928356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7C43C1D-0D5A-3546-923A-9906F73102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2355" y="2157413"/>
            <a:ext cx="3924931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25734A7E-A371-8589-95F1-486EF3BDC2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2355" y="1530000"/>
            <a:ext cx="392493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5B0D54-9E65-6676-5BE0-B1EC73550C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15322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9" orient="horz" pos="963" userDrawn="1">
          <p15:clr>
            <a:srgbClr val="FBAE40"/>
          </p15:clr>
        </p15:guide>
        <p15:guide id="20" pos="270" userDrawn="1">
          <p15:clr>
            <a:srgbClr val="FBAE40"/>
          </p15:clr>
        </p15:guide>
        <p15:guide id="21" orient="horz" pos="692" userDrawn="1">
          <p15:clr>
            <a:srgbClr val="FBAE40"/>
          </p15:clr>
        </p15:guide>
        <p15:guide id="22" orient="horz" pos="4049" userDrawn="1">
          <p15:clr>
            <a:srgbClr val="FBAE40"/>
          </p15:clr>
        </p15:guide>
        <p15:guide id="23" orient="horz" pos="1359" userDrawn="1">
          <p15:clr>
            <a:srgbClr val="FBAE40"/>
          </p15:clr>
        </p15:guide>
        <p15:guide id="24" pos="5490" userDrawn="1">
          <p15:clr>
            <a:srgbClr val="FBAE40"/>
          </p15:clr>
        </p15:guide>
        <p15:guide id="25" pos="5760" userDrawn="1">
          <p15:clr>
            <a:srgbClr val="FBAE40"/>
          </p15:clr>
        </p15:guide>
        <p15:guide id="26" pos="3018" userDrawn="1">
          <p15:clr>
            <a:srgbClr val="FBAE40"/>
          </p15:clr>
        </p15:guide>
        <p15:guide id="27" pos="274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26307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9187" y="1528763"/>
            <a:ext cx="5232602" cy="4896000"/>
          </a:xfrm>
        </p:spPr>
        <p:txBody>
          <a:bodyPr/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7" name="Text Placeholder 38">
            <a:extLst>
              <a:ext uri="{FF2B5EF4-FFF2-40B4-BE49-F238E27FC236}">
                <a16:creationId xmlns:a16="http://schemas.microsoft.com/office/drawing/2014/main" id="{6E9374FC-ECE4-7A38-5807-87AE94A088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4001" y="4365382"/>
            <a:ext cx="4798800" cy="2062406"/>
          </a:xfrm>
          <a:solidFill>
            <a:schemeClr val="tx2">
              <a:alpha val="85000"/>
            </a:schemeClr>
          </a:solidFill>
        </p:spPr>
        <p:txBody>
          <a:bodyPr lIns="288000" tIns="288000" rIns="288000" bIns="288000" anchor="b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4" name="Text Placeholder 43">
            <a:extLst>
              <a:ext uri="{FF2B5EF4-FFF2-40B4-BE49-F238E27FC236}">
                <a16:creationId xmlns:a16="http://schemas.microsoft.com/office/drawing/2014/main" id="{38EE8FDF-DB06-4651-3389-787CA10E77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4001" y="4238556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77" name="Text Placeholder 43">
            <a:extLst>
              <a:ext uri="{FF2B5EF4-FFF2-40B4-BE49-F238E27FC236}">
                <a16:creationId xmlns:a16="http://schemas.microsoft.com/office/drawing/2014/main" id="{9A496C9E-D567-76DE-1404-D4A0596855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 flipV="1">
            <a:off x="5374801" y="6292522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498870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6" pos="3840">
          <p15:clr>
            <a:srgbClr val="FBAE40"/>
          </p15:clr>
        </p15:guide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pos="411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text with ima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94459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3475239"/>
            <a:ext cx="11329789" cy="295254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FF00CA-6EEE-1446-767F-22A63CDAE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68109393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1916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218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 slide / full-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6345F9D-58D8-A03C-2C14-3C466D3CB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96876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6345F9D-58D8-A03C-2C14-3C466D3CB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4414B2E-C340-9140-1BD1-92410CBF7B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4" name="Text Placeholder 38">
            <a:extLst>
              <a:ext uri="{FF2B5EF4-FFF2-40B4-BE49-F238E27FC236}">
                <a16:creationId xmlns:a16="http://schemas.microsoft.com/office/drawing/2014/main" id="{9765689A-1419-4CD4-170E-F5C60B6417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098000"/>
            <a:ext cx="8640000" cy="1487991"/>
          </a:xfrm>
          <a:solidFill>
            <a:schemeClr val="tx2">
              <a:alpha val="85000"/>
            </a:schemeClr>
          </a:solidFill>
        </p:spPr>
        <p:txBody>
          <a:bodyPr wrap="square" lIns="432000" tIns="432000" rIns="432000" bIns="432000" anchor="t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4000" b="1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Text, 40pt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8E425FDA-ACD2-D989-043B-F820E6AB51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41432" y="172618"/>
            <a:ext cx="1350568" cy="684364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56795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3" pos="270" userDrawn="1">
          <p15:clr>
            <a:srgbClr val="FBAE40"/>
          </p15:clr>
        </p15:guide>
        <p15:guide id="4" pos="571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1297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B1008097-4228-1AEA-6834-837AEB6C76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4813706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0" pos="270" userDrawn="1">
          <p15:clr>
            <a:srgbClr val="FBAE40"/>
          </p15:clr>
        </p15:guide>
        <p15:guide id="11" orient="horz" pos="69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51406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6136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298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6136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298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2CF4B-8A3C-13FA-BECD-9DB01F4A6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3304646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846660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97672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575FA654-6B49-780A-BFB4-222C9877472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5842F8D1-C8E7-B7F7-193F-396D7F0C1FD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F7ED4793-8249-B71F-2BD9-1E188E58956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01AD36-B7B0-8DA3-E4DF-7B92563C34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187357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71151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D01BDA65-4A3A-8C7F-6D57-257CEA15EDA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822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822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B19CB6E8-97CB-822F-3F85-A7275483C4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50847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6" name="Text Placeholder 43">
            <a:extLst>
              <a:ext uri="{FF2B5EF4-FFF2-40B4-BE49-F238E27FC236}">
                <a16:creationId xmlns:a16="http://schemas.microsoft.com/office/drawing/2014/main" id="{2EF03F68-E44D-2D1B-E3CF-23E57CD8AC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0847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F69C67C-E89D-2384-2449-3AE3B29A56D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4675A820-B82C-20ED-4FD7-8096B1F92A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DF422E5E-8133-BB32-C099-047DCCC1623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B07921-E735-F94C-40EB-71F2AF0C4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09191098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10138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Picture Placeholder 3">
            <a:extLst>
              <a:ext uri="{FF2B5EF4-FFF2-40B4-BE49-F238E27FC236}">
                <a16:creationId xmlns:a16="http://schemas.microsoft.com/office/drawing/2014/main" id="{05696C37-BDF4-2F3D-603C-E184461059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E7C418BE-D8E0-8035-E432-74FD98A897B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99175D0A-6D9D-DBBC-30F3-D0FC5D29CD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43">
            <a:extLst>
              <a:ext uri="{FF2B5EF4-FFF2-40B4-BE49-F238E27FC236}">
                <a16:creationId xmlns:a16="http://schemas.microsoft.com/office/drawing/2014/main" id="{70D8A088-B7AE-9853-F92D-69BFEFB60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101E0012-1AFC-2117-1AFF-131E7D68BC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2" name="Text Placeholder 43">
            <a:extLst>
              <a:ext uri="{FF2B5EF4-FFF2-40B4-BE49-F238E27FC236}">
                <a16:creationId xmlns:a16="http://schemas.microsoft.com/office/drawing/2014/main" id="{76B9F0EE-35D9-4F4C-DF19-6F1329686F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290CBF69-D6CA-7FA4-2148-5B01F5233D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F30F8F33-E146-584B-B117-177763926F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5" name="Picture Placeholder 3">
            <a:extLst>
              <a:ext uri="{FF2B5EF4-FFF2-40B4-BE49-F238E27FC236}">
                <a16:creationId xmlns:a16="http://schemas.microsoft.com/office/drawing/2014/main" id="{93AD48AD-2E9D-CCFA-CC34-50B41218A9B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6" name="Text Placeholder 43">
            <a:extLst>
              <a:ext uri="{FF2B5EF4-FFF2-40B4-BE49-F238E27FC236}">
                <a16:creationId xmlns:a16="http://schemas.microsoft.com/office/drawing/2014/main" id="{3CFFEEC3-C7DF-AE66-30A4-4911FF001F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AF0EB9D8-DAFE-F2BB-AAEB-93E5A6FCF4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1" name="Text Placeholder 43">
            <a:extLst>
              <a:ext uri="{FF2B5EF4-FFF2-40B4-BE49-F238E27FC236}">
                <a16:creationId xmlns:a16="http://schemas.microsoft.com/office/drawing/2014/main" id="{8150DEEE-F1C8-412C-9A41-9C6A1510A4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532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C0E9FEFA-5AB3-30A2-24C9-3AC8326327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532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7FA20DE0-E4E7-6C95-C8AA-55B9BE2AE5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545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5" name="Text Placeholder 43">
            <a:extLst>
              <a:ext uri="{FF2B5EF4-FFF2-40B4-BE49-F238E27FC236}">
                <a16:creationId xmlns:a16="http://schemas.microsoft.com/office/drawing/2014/main" id="{BC1BB4AA-BCDE-6809-1034-93EE2784F5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545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A4B36-92F3-CCD6-D942-4A1C8BE3C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264521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53725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2E005BC1-0A00-6A3F-9AB9-2090FB403C5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5998" y="2016000"/>
            <a:ext cx="5255944" cy="301878"/>
          </a:xfrm>
        </p:spPr>
        <p:txBody>
          <a:bodyPr>
            <a:noAutofit/>
          </a:bodyPr>
          <a:lstStyle>
            <a:lvl1pPr marL="0" indent="0" rtl="0">
              <a:lnSpc>
                <a:spcPct val="120000"/>
              </a:lnSpc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5998" y="1520825"/>
            <a:ext cx="525594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BE14B7E-1369-C17A-8857-D645DEE0EC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5998" y="2847527"/>
            <a:ext cx="5255944" cy="113966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Company address on three lines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55998" y="4535936"/>
            <a:ext cx="5255944" cy="189185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E503F-5E60-20CF-7913-904004C1FF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4707283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57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55491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5AC5C679-4332-8618-78DC-64B8D16861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44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16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44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2000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916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1658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146B3A-75B7-5620-B3DF-822D076AD0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93298722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6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30139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1999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1999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0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6100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D97310F-BF77-3052-7D5F-521AE85495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813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0A03D3B0-D87F-65E2-20D2-2E3D4FC53E1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AC0C46D-924E-6086-ABF8-9C7B8618C2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78813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E75E8A5-8070-B311-99AA-D3C4B3C392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8813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BE829B-D1F1-110E-2A2D-99BA9886B4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0717659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9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34605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530000"/>
            <a:ext cx="5232000" cy="4896000"/>
          </a:xfrm>
        </p:spPr>
        <p:txBody>
          <a:bodyPr anchor="t"/>
          <a:lstStyle>
            <a:lvl1pPr marL="625475" indent="-625475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625475" indent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114092815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8" orient="horz" pos="692" userDrawn="1">
          <p15:clr>
            <a:srgbClr val="FBAE40"/>
          </p15:clr>
        </p15:guide>
        <p15:guide id="9" pos="270" userDrawn="1">
          <p15:clr>
            <a:srgbClr val="FBAE40"/>
          </p15:clr>
        </p15:guide>
        <p15:guide id="10" pos="3839" userDrawn="1">
          <p15:clr>
            <a:srgbClr val="FBAE40"/>
          </p15:clr>
        </p15:guide>
        <p15:guide id="11" orient="horz" pos="4047" userDrawn="1">
          <p15:clr>
            <a:srgbClr val="FBAE40"/>
          </p15:clr>
        </p15:guide>
        <p15:guide id="12" orient="horz" pos="963" userDrawn="1">
          <p15:clr>
            <a:srgbClr val="FBAE40"/>
          </p15:clr>
        </p15:guide>
        <p15:guide id="13" pos="356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23631067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1528763"/>
            <a:ext cx="11329200" cy="489902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8737973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587"/>
            <a:ext cx="113292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11329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69886104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50059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5447999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447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2000" y="2160587"/>
            <a:ext cx="5449788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2000" y="1530000"/>
            <a:ext cx="5449788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93578478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963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1359" userDrawn="1">
          <p15:clr>
            <a:srgbClr val="FBAE40"/>
          </p15:clr>
        </p15:guide>
        <p15:guide id="21" pos="3974" userDrawn="1">
          <p15:clr>
            <a:srgbClr val="FBAE40"/>
          </p15:clr>
        </p15:guide>
        <p15:guide id="22" pos="370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28247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9897899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210" userDrawn="1">
          <p15:clr>
            <a:srgbClr val="FBAE40"/>
          </p15:clr>
        </p15:guide>
        <p15:guide id="24" pos="4940" userDrawn="1">
          <p15:clr>
            <a:srgbClr val="FBAE40"/>
          </p15:clr>
        </p15:guide>
        <p15:guide id="25" pos="2740" userDrawn="1">
          <p15:clr>
            <a:srgbClr val="FBAE40"/>
          </p15:clr>
        </p15:guide>
        <p15:guide id="26" pos="247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3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075058B-0DA5-BCC2-2884-A3AA6637B8D8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21007809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8" imgW="306" imgH="306" progId="TCLayout.ActiveDocument.1">
                  <p:embed/>
                </p:oleObj>
              </mc:Choice>
              <mc:Fallback>
                <p:oleObj name="think-cell Slide" r:id="rId28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075058B-0DA5-BCC2-2884-A3AA6637B8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2B6DD6-B6DA-4A3B-AA01-32E0D792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B469-A741-AADC-88BD-759DB5D44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D0CF3-0723-425A-205C-484322D63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rtl="0">
              <a:defRPr sz="1000">
                <a:solidFill>
                  <a:schemeClr val="bg2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331C2-6712-205D-6768-F1C229CF0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 rtl="0">
              <a:defRPr sz="1000">
                <a:solidFill>
                  <a:schemeClr val="bg2"/>
                </a:solidFill>
              </a:defRPr>
            </a:lvl1pPr>
          </a:lstStyle>
          <a:p>
            <a:fld id="{97B27895-1833-42C6-927E-7C9AD7EEEA97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85608BD-05B9-34D2-34A7-A5AF7917B1E7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021614" y="352800"/>
            <a:ext cx="738385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7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706" r:id="rId5"/>
    <p:sldLayoutId id="2147483709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7" r:id="rId24"/>
    <p:sldLayoutId id="2147483708" r:id="rId25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E4DF6F_5ECFEC6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8/10/relationships/comments" Target="../comments/modernComment_7FE4DF7F_9FFEA75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8/10/relationships/comments" Target="../comments/modernComment_7FE4DF65_56015F7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microsoft.com/office/2018/10/relationships/comments" Target="../comments/modernComment_7FE4DF6B_E06148EC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8/10/relationships/comments" Target="../comments/modernComment_7FE4DF89_BC1C3F6A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1.png"/><Relationship Id="rId4" Type="http://schemas.openxmlformats.org/officeDocument/2006/relationships/image" Target="../media/image17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microsoft.com/office/2018/10/relationships/comments" Target="../comments/modernComment_7FE4DF8A_1A68F0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E4DF63_F4B42167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E4DF8B_D4CB456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36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B1D5B1F-508E-1CB3-0C16-1B6DF33B8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750" y="731644"/>
            <a:ext cx="6925273" cy="59284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606F6F-E637-F885-3A69-1DAFE0913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77" y="0"/>
            <a:ext cx="4403403" cy="674624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33"/>
            <a:ext cx="9720000" cy="501831"/>
          </a:xfrm>
        </p:spPr>
        <p:txBody>
          <a:bodyPr vert="horz"/>
          <a:lstStyle/>
          <a:p>
            <a:r>
              <a:rPr lang="vi-VN" dirty="0"/>
              <a:t>  Feed</a:t>
            </a:r>
            <a:endParaRPr lang="en-GB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AE1F39-57C0-907F-7F62-6CCC44844224}"/>
              </a:ext>
            </a:extLst>
          </p:cNvPr>
          <p:cNvSpPr txBox="1"/>
          <p:nvPr/>
        </p:nvSpPr>
        <p:spPr>
          <a:xfrm>
            <a:off x="5510281" y="1396181"/>
            <a:ext cx="45719" cy="4571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endParaRPr lang="vi-VN" dirty="0"/>
          </a:p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59068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33"/>
            <a:ext cx="9720000" cy="376841"/>
          </a:xfrm>
        </p:spPr>
        <p:txBody>
          <a:bodyPr vert="horz"/>
          <a:lstStyle/>
          <a:p>
            <a:r>
              <a:rPr lang="vi-VN" dirty="0"/>
              <a:t>  Explore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944DB7-D62D-0058-1407-B64E89550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19" y="485404"/>
            <a:ext cx="4587681" cy="62608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968C37-9BB4-E834-833F-7723A9309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5280" y="72736"/>
            <a:ext cx="5600594" cy="667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2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00"/>
            <a:ext cx="9720000" cy="518044"/>
          </a:xfrm>
        </p:spPr>
        <p:txBody>
          <a:bodyPr vert="horz"/>
          <a:lstStyle/>
          <a:p>
            <a:r>
              <a:rPr lang="vi-VN" dirty="0"/>
              <a:t>  Article Details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EDB7F49-93DD-91A9-AB59-4CAB1C7CA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556000" y="3438000"/>
            <a:ext cx="1080000" cy="108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1AF28C-1F8C-BDEC-2FF2-35714C24A6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6" t="1000"/>
          <a:stretch/>
        </p:blipFill>
        <p:spPr>
          <a:xfrm>
            <a:off x="5871900" y="77638"/>
            <a:ext cx="5087859" cy="6789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921CED-B349-3192-9D21-6D27253782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319" y="485404"/>
            <a:ext cx="4587681" cy="626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9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33"/>
            <a:ext cx="9720000" cy="474399"/>
          </a:xfrm>
        </p:spPr>
        <p:txBody>
          <a:bodyPr vert="horz"/>
          <a:lstStyle/>
          <a:p>
            <a:r>
              <a:rPr lang="en-US" dirty="0"/>
              <a:t>  My Network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EDB7F49-93DD-91A9-AB59-4CAB1C7CA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56000" y="3438000"/>
            <a:ext cx="1080000" cy="108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4E829B-C6A5-8B7E-13F2-5B884B9E85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11"/>
          <a:stretch/>
        </p:blipFill>
        <p:spPr>
          <a:xfrm>
            <a:off x="6007608" y="690113"/>
            <a:ext cx="6046080" cy="56653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B10C7F-CAE4-A499-B5D6-78B2451618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320" y="431317"/>
            <a:ext cx="4407822" cy="641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93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1098000"/>
          </a:xfrm>
        </p:spPr>
        <p:txBody>
          <a:bodyPr vert="horz"/>
          <a:lstStyle/>
          <a:p>
            <a:r>
              <a:rPr lang="en-US" dirty="0"/>
              <a:t>  </a:t>
            </a:r>
            <a:r>
              <a:rPr lang="vi-VN" dirty="0"/>
              <a:t>Group</a:t>
            </a:r>
            <a:r>
              <a:rPr lang="en-US" dirty="0"/>
              <a:t> </a:t>
            </a:r>
            <a:br>
              <a:rPr lang="vi-VN" dirty="0"/>
            </a:br>
            <a:r>
              <a:rPr lang="en-US" dirty="0"/>
              <a:t>  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80070F-E3E8-52C8-81CE-E34369A6DE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0"/>
          <a:stretch/>
        </p:blipFill>
        <p:spPr>
          <a:xfrm>
            <a:off x="4108704" y="827860"/>
            <a:ext cx="7637621" cy="53295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1C3514-18A8-B362-A143-28166A143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52" y="827860"/>
            <a:ext cx="2829320" cy="557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EDB7F49-93DD-91A9-AB59-4CAB1C7CA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556000" y="3438000"/>
            <a:ext cx="1080000" cy="1080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4356"/>
            <a:ext cx="9720000" cy="1098000"/>
          </a:xfrm>
        </p:spPr>
        <p:txBody>
          <a:bodyPr vert="horz"/>
          <a:lstStyle/>
          <a:p>
            <a:r>
              <a:rPr lang="en-US" dirty="0"/>
              <a:t>  </a:t>
            </a:r>
            <a:r>
              <a:rPr lang="vi-VN" dirty="0"/>
              <a:t>Group Details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B93397-F878-2116-AC02-CFFE35711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442" y="424644"/>
            <a:ext cx="5438128" cy="58015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C667C9-A960-27AE-97BF-014C70334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289" y="607712"/>
            <a:ext cx="4889307" cy="609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3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5A5B34-4BBD-C193-03D8-9E12D019EC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8" r="639"/>
          <a:stretch/>
        </p:blipFill>
        <p:spPr>
          <a:xfrm>
            <a:off x="3347487" y="20466"/>
            <a:ext cx="7646703" cy="683753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33"/>
            <a:ext cx="9720000" cy="1098000"/>
          </a:xfrm>
        </p:spPr>
        <p:txBody>
          <a:bodyPr vert="horz"/>
          <a:lstStyle/>
          <a:p>
            <a:r>
              <a:rPr lang="en-US" dirty="0"/>
              <a:t>  Event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49E77D-B1D8-3743-2015-1BD095A78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45" y="1015999"/>
            <a:ext cx="3617697" cy="403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47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365235"/>
          </a:xfrm>
        </p:spPr>
        <p:txBody>
          <a:bodyPr vert="horz"/>
          <a:lstStyle/>
          <a:p>
            <a:r>
              <a:rPr lang="en-US" dirty="0"/>
              <a:t>  Jobs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EDB7F49-93DD-91A9-AB59-4CAB1C7CA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556000" y="3438000"/>
            <a:ext cx="1080000" cy="108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A54353-BBFE-15E4-1121-CF2CA31EEC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2"/>
          <a:stretch/>
        </p:blipFill>
        <p:spPr>
          <a:xfrm>
            <a:off x="5348784" y="-525"/>
            <a:ext cx="559905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02847B-55C9-AA5C-1938-B36660F9C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08" y="548115"/>
            <a:ext cx="4836298" cy="612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45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1098000"/>
          </a:xfrm>
        </p:spPr>
        <p:txBody>
          <a:bodyPr vert="horz"/>
          <a:lstStyle/>
          <a:p>
            <a:r>
              <a:rPr lang="en-US" dirty="0"/>
              <a:t>  Job</a:t>
            </a:r>
            <a:r>
              <a:rPr lang="vi-VN" dirty="0"/>
              <a:t> Details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EDB7F49-93DD-91A9-AB59-4CAB1C7CA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556000" y="3438000"/>
            <a:ext cx="1080000" cy="108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72AE8C-C76C-2BED-E47F-F2FC7C499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019" y="219787"/>
            <a:ext cx="5662046" cy="64184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653981-A1F7-8753-B88F-72C5095008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391" y="823679"/>
            <a:ext cx="4661237" cy="554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4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1098000"/>
          </a:xfrm>
        </p:spPr>
        <p:txBody>
          <a:bodyPr vert="horz"/>
          <a:lstStyle/>
          <a:p>
            <a:r>
              <a:rPr lang="en-US" dirty="0"/>
              <a:t>  Jobs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EDB7F49-93DD-91A9-AB59-4CAB1C7CA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556000" y="3438000"/>
            <a:ext cx="1080000" cy="108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C329D5-956E-F220-5745-516A92EC6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2158" y="9000"/>
            <a:ext cx="57076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Blurry close-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6EFD7AD0-68E0-8E59-4AEA-D1B60E12CAB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032F4F1-3FB0-23B8-1A5F-348E90DB40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vi-VN" dirty="0"/>
              <a:t>Social Subsystem </a:t>
            </a:r>
            <a:r>
              <a:rPr lang="en-GB" dirty="0"/>
              <a:t>|</a:t>
            </a:r>
            <a:r>
              <a:rPr lang="vi-VN" dirty="0"/>
              <a:t> Thinh Vo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B47277-216F-802E-6C6C-68C8BB1FEE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dirty="0"/>
              <a:t>MentorHub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21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1098000"/>
          </a:xfrm>
        </p:spPr>
        <p:txBody>
          <a:bodyPr vert="horz"/>
          <a:lstStyle/>
          <a:p>
            <a:r>
              <a:rPr lang="en-US" dirty="0"/>
              <a:t>  </a:t>
            </a:r>
            <a:r>
              <a:rPr lang="vi-VN" dirty="0"/>
              <a:t>Search Jobs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EDB7F49-93DD-91A9-AB59-4CAB1C7CA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56000" y="3438000"/>
            <a:ext cx="1080000" cy="108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88183A-80DC-8A52-786E-F338C2D9A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7367" y="0"/>
            <a:ext cx="72772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6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396815"/>
          </a:xfrm>
        </p:spPr>
        <p:txBody>
          <a:bodyPr vert="horz"/>
          <a:lstStyle/>
          <a:p>
            <a:r>
              <a:rPr lang="en-US" dirty="0"/>
              <a:t>  User Profile</a:t>
            </a:r>
            <a:endParaRPr lang="en-GB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EDB7F49-93DD-91A9-AB59-4CAB1C7CA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556000" y="3438000"/>
            <a:ext cx="1080000" cy="108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DF2907-13B1-E649-37C0-D2CF442267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2" t="672" r="1113"/>
          <a:stretch/>
        </p:blipFill>
        <p:spPr>
          <a:xfrm>
            <a:off x="6096000" y="802256"/>
            <a:ext cx="5913482" cy="55774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C28E38-FCA8-90AD-C4A3-A00D46F89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6968" y="396814"/>
            <a:ext cx="3554062" cy="646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2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1098000"/>
          </a:xfrm>
        </p:spPr>
        <p:txBody>
          <a:bodyPr vert="horz"/>
          <a:lstStyle/>
          <a:p>
            <a:r>
              <a:rPr lang="en-US" dirty="0"/>
              <a:t>  </a:t>
            </a:r>
            <a:r>
              <a:rPr lang="vi-VN" dirty="0"/>
              <a:t>Edit </a:t>
            </a:r>
            <a:r>
              <a:rPr lang="en-US" dirty="0"/>
              <a:t>Profile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EDB7F49-93DD-91A9-AB59-4CAB1C7CA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556000" y="3438000"/>
            <a:ext cx="1080000" cy="108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B19753-D929-FE02-9C47-B056AB06C8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3" t="972" r="1028"/>
          <a:stretch/>
        </p:blipFill>
        <p:spPr>
          <a:xfrm>
            <a:off x="2838449" y="66674"/>
            <a:ext cx="6486525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34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AD7718-F856-0CB9-BD11-B54915A65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169035"/>
            <a:ext cx="4080097" cy="66889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64B919-5B73-84B3-0B53-C463583CF8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0" t="351" r="536" b="5750"/>
          <a:stretch/>
        </p:blipFill>
        <p:spPr>
          <a:xfrm>
            <a:off x="5227750" y="56788"/>
            <a:ext cx="6669749" cy="674442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361950"/>
          </a:xfrm>
        </p:spPr>
        <p:txBody>
          <a:bodyPr vert="horz"/>
          <a:lstStyle/>
          <a:p>
            <a:r>
              <a:rPr lang="en-US" dirty="0"/>
              <a:t>  Dashboard</a:t>
            </a:r>
            <a:endParaRPr lang="en-GB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08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22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>
            <a:extLst>
              <a:ext uri="{FF2B5EF4-FFF2-40B4-BE49-F238E27FC236}">
                <a16:creationId xmlns:a16="http://schemas.microsoft.com/office/drawing/2014/main" id="{4A37ADCE-579E-A179-EA5A-5FE167B559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28" name="Object 27" hidden="1">
                        <a:extLst>
                          <a:ext uri="{FF2B5EF4-FFF2-40B4-BE49-F238E27FC236}">
                            <a16:creationId xmlns:a16="http://schemas.microsoft.com/office/drawing/2014/main" id="{4A37ADCE-579E-A179-EA5A-5FE167B55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A1D1FF9-CAD7-2AAE-1CC6-BD9691BDC8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vi-VN" noProof="0" dirty="0"/>
          </a:p>
          <a:p>
            <a:r>
              <a:rPr lang="vi-VN" dirty="0"/>
              <a:t>Mind </a:t>
            </a:r>
            <a:r>
              <a:rPr lang="en-US" dirty="0"/>
              <a:t>Maps</a:t>
            </a:r>
            <a:endParaRPr lang="vi-VN" noProof="0" dirty="0"/>
          </a:p>
          <a:p>
            <a:r>
              <a:rPr lang="vi-VN" noProof="0" dirty="0"/>
              <a:t>Use case </a:t>
            </a:r>
          </a:p>
          <a:p>
            <a:r>
              <a:rPr lang="vi-VN" dirty="0"/>
              <a:t>UI/UX/</a:t>
            </a:r>
            <a:r>
              <a:rPr lang="en-US" dirty="0"/>
              <a:t>Database</a:t>
            </a:r>
            <a:r>
              <a:rPr lang="vi-VN" dirty="0"/>
              <a:t> </a:t>
            </a:r>
            <a:r>
              <a:rPr lang="en-US" dirty="0"/>
              <a:t>Design</a:t>
            </a:r>
            <a:endParaRPr lang="vi-VN" dirty="0"/>
          </a:p>
          <a:p>
            <a:r>
              <a:rPr lang="en-US" noProof="0" dirty="0" err="1"/>
              <a:t>QnA</a:t>
            </a:r>
            <a:endParaRPr lang="vi-VN" noProof="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3E0025-3EB6-8A32-504E-6433F1207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1098000"/>
          </a:xfrm>
        </p:spPr>
        <p:txBody>
          <a:bodyPr/>
          <a:lstStyle/>
          <a:p>
            <a:r>
              <a:rPr lang="en-GB" noProof="0" dirty="0"/>
              <a:t>  Agenda</a:t>
            </a:r>
          </a:p>
        </p:txBody>
      </p:sp>
      <p:pic>
        <p:nvPicPr>
          <p:cNvPr id="6" name="Picture Placeholder 5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8F957D-DEC6-8419-3774-FAFBCF9860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1" r="146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821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1098000"/>
          </a:xfrm>
        </p:spPr>
        <p:txBody>
          <a:bodyPr vert="horz"/>
          <a:lstStyle/>
          <a:p>
            <a:r>
              <a:rPr lang="en-US" dirty="0"/>
              <a:t>  </a:t>
            </a:r>
            <a:r>
              <a:rPr lang="en-US" dirty="0" err="1"/>
              <a:t>MentorHub</a:t>
            </a:r>
            <a:r>
              <a:rPr lang="en-US" dirty="0"/>
              <a:t> 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D2650A-B52E-2452-1829-DA6BB142E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19" y="1633287"/>
            <a:ext cx="9211961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2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1098000"/>
          </a:xfrm>
        </p:spPr>
        <p:txBody>
          <a:bodyPr vert="horz"/>
          <a:lstStyle/>
          <a:p>
            <a:r>
              <a:rPr lang="en-US" dirty="0"/>
              <a:t>  Social Subsystem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B963CF-D075-F040-341D-EB04B67E4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838" y="1809524"/>
            <a:ext cx="5906324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41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1098000"/>
          </a:xfrm>
        </p:spPr>
        <p:txBody>
          <a:bodyPr vert="horz"/>
          <a:lstStyle/>
          <a:p>
            <a:r>
              <a:rPr lang="en-US" dirty="0"/>
              <a:t>  Use Case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EDB7F49-93DD-91A9-AB59-4CAB1C7CA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556000" y="3438000"/>
            <a:ext cx="1080000" cy="1080000"/>
          </a:xfrm>
          <a:prstGeom prst="rect">
            <a:avLst/>
          </a:prstGeom>
        </p:spPr>
      </p:pic>
      <p:pic>
        <p:nvPicPr>
          <p:cNvPr id="9" name="Picture 8" descr="A diagram of a network&#10;&#10;Description automatically generated">
            <a:extLst>
              <a:ext uri="{FF2B5EF4-FFF2-40B4-BE49-F238E27FC236}">
                <a16:creationId xmlns:a16="http://schemas.microsoft.com/office/drawing/2014/main" id="{BF4A9778-B348-C287-066B-3638457E3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367" y="0"/>
            <a:ext cx="52952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4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1098000"/>
          </a:xfrm>
        </p:spPr>
        <p:txBody>
          <a:bodyPr vert="horz"/>
          <a:lstStyle/>
          <a:p>
            <a:r>
              <a:rPr lang="en-US" dirty="0"/>
              <a:t>  Database</a:t>
            </a:r>
            <a:br>
              <a:rPr lang="en-US" dirty="0"/>
            </a:br>
            <a:r>
              <a:rPr lang="en-US" dirty="0"/>
              <a:t>  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EDB7F49-93DD-91A9-AB59-4CAB1C7CA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56000" y="3438000"/>
            <a:ext cx="1080000" cy="108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BEBA9B-39E2-1685-F338-756D75D77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4445" y="0"/>
            <a:ext cx="55231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17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487680"/>
          </a:xfrm>
        </p:spPr>
        <p:txBody>
          <a:bodyPr vert="horz"/>
          <a:lstStyle/>
          <a:p>
            <a:r>
              <a:rPr lang="vi-VN" dirty="0"/>
              <a:t>  Landing Page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EDB7F49-93DD-91A9-AB59-4CAB1C7CA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556000" y="3438000"/>
            <a:ext cx="1080000" cy="108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7D1A86-D921-095C-865A-9E773DE3C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9492" y="9000"/>
            <a:ext cx="4871597" cy="6848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A578FB-EAF7-3AA3-8691-2101E74B5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3427" y="487680"/>
            <a:ext cx="3854323" cy="622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44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33"/>
            <a:ext cx="9720000" cy="1098000"/>
          </a:xfrm>
        </p:spPr>
        <p:txBody>
          <a:bodyPr vert="horz"/>
          <a:lstStyle/>
          <a:p>
            <a:r>
              <a:rPr lang="vi-VN" dirty="0"/>
              <a:t>  Landing Page</a:t>
            </a:r>
            <a:br>
              <a:rPr lang="en-US" dirty="0"/>
            </a:br>
            <a:r>
              <a:rPr lang="en-US" dirty="0"/>
              <a:t>  (cont.)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EDB7F49-93DD-91A9-AB59-4CAB1C7CA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556000" y="3438000"/>
            <a:ext cx="1080000" cy="108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C62BF8-5B01-3BF5-8433-E6FA5B081B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2767" y="-10233"/>
            <a:ext cx="73519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9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l" rtl="0">
          <a:spcAft>
            <a:spcPts val="600"/>
          </a:spcAft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noAutofit/>
      </a:bodyPr>
      <a:lstStyle>
        <a:defPPr marL="285750" indent="-285750" algn="l" rtl="0">
          <a:lnSpc>
            <a:spcPct val="120000"/>
          </a:lnSpc>
          <a:spcAft>
            <a:spcPts val="600"/>
          </a:spcAft>
          <a:buClr>
            <a:schemeClr val="tx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  <a:custClrLst>
    <a:custClr name="Custom Color 1">
      <a:srgbClr val="005194"/>
    </a:custClr>
    <a:custClr name="Custom Color 2">
      <a:srgbClr val="3374A9"/>
    </a:custClr>
    <a:custClr name="Custom Color 3">
      <a:srgbClr val="6697BF"/>
    </a:custClr>
    <a:custClr name="Custom Color 4">
      <a:srgbClr val="99B9D4"/>
    </a:custClr>
    <a:custClr name="BLANK">
      <a:srgbClr val="FFFFFF"/>
    </a:custClr>
    <a:custClr name="BLANK">
      <a:srgbClr val="FFFFFF"/>
    </a:custClr>
    <a:custClr name="Custom Color 7">
      <a:srgbClr val="F39800"/>
    </a:custClr>
    <a:custClr name="Custom Color 8">
      <a:srgbClr val="F5AD33"/>
    </a:custClr>
    <a:custClr name="Custom Color 9">
      <a:srgbClr val="F8C166"/>
    </a:custClr>
    <a:custClr name="Custom Color 10">
      <a:srgbClr val="FAD699"/>
    </a:custClr>
    <a:custClr name="Custom Color 11">
      <a:srgbClr val="005D39"/>
    </a:custClr>
    <a:custClr name="Custom Color 12">
      <a:srgbClr val="337D61"/>
    </a:custClr>
    <a:custClr name="Custom Color 13">
      <a:srgbClr val="669E88"/>
    </a:custClr>
    <a:custClr name="Custom Color 14">
      <a:srgbClr val="99BEB0"/>
    </a:custClr>
    <a:custClr name="BLANK">
      <a:srgbClr val="FFFFFF"/>
    </a:custClr>
    <a:custClr name="BLANK">
      <a:srgbClr val="FFFFFF"/>
    </a:custClr>
    <a:custClr name="Custom Color 17">
      <a:srgbClr val="5C154F"/>
    </a:custClr>
    <a:custClr name="Custom Color 18">
      <a:srgbClr val="7D4472"/>
    </a:custClr>
    <a:custClr name="Custom Color 19">
      <a:srgbClr val="9D7395"/>
    </a:custClr>
    <a:custClr name="Custom Color 20">
      <a:srgbClr val="BEA1B9"/>
    </a:custClr>
  </a:custClrLst>
  <a:extLst>
    <a:ext uri="{05A4C25C-085E-4340-85A3-A5531E510DB2}">
      <thm15:themeFamily xmlns:thm15="http://schemas.microsoft.com/office/thememl/2012/main" name="bbv template EN.potx" id="{9D85BB11-82AC-40C5-AB89-10825A534299}" vid="{E763B3D4-954F-486E-818A-381746290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89D6FEC8D34D4D9510463D759DD364" ma:contentTypeVersion="18" ma:contentTypeDescription="Create a new document." ma:contentTypeScope="" ma:versionID="3554442a8ab4924b11751f96199d6255">
  <xsd:schema xmlns:xsd="http://www.w3.org/2001/XMLSchema" xmlns:xs="http://www.w3.org/2001/XMLSchema" xmlns:p="http://schemas.microsoft.com/office/2006/metadata/properties" xmlns:ns2="680405e6-b67e-4188-afe9-1f6c4cc802d0" xmlns:ns3="5a0a5fd8-e554-4dec-ae9e-1a78583e7e41" targetNamespace="http://schemas.microsoft.com/office/2006/metadata/properties" ma:root="true" ma:fieldsID="61344ac0bc709610c06f61e2d106e724" ns2:_="" ns3:_="">
    <xsd:import namespace="680405e6-b67e-4188-afe9-1f6c4cc802d0"/>
    <xsd:import namespace="5a0a5fd8-e554-4dec-ae9e-1a78583e7e4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0405e6-b67e-4188-afe9-1f6c4cc802d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6bb97658-b20a-4042-a651-e28394847b4b}" ma:internalName="TaxCatchAll" ma:showField="CatchAllData" ma:web="680405e6-b67e-4188-afe9-1f6c4cc802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0a5fd8-e554-4dec-ae9e-1a78583e7e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c9124cb-9502-46c0-8e39-0e7eaae6555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a0a5fd8-e554-4dec-ae9e-1a78583e7e41">
      <Terms xmlns="http://schemas.microsoft.com/office/infopath/2007/PartnerControls"/>
    </lcf76f155ced4ddcb4097134ff3c332f>
    <TaxCatchAll xmlns="680405e6-b67e-4188-afe9-1f6c4cc802d0" xsi:nil="true"/>
  </documentManagement>
</p:properties>
</file>

<file path=customXml/itemProps1.xml><?xml version="1.0" encoding="utf-8"?>
<ds:datastoreItem xmlns:ds="http://schemas.openxmlformats.org/officeDocument/2006/customXml" ds:itemID="{E3CB484D-016C-43DE-886B-249507DD65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9B8CF79-7ADA-435D-8DBA-60E58E5DFF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0405e6-b67e-4188-afe9-1f6c4cc802d0"/>
    <ds:schemaRef ds:uri="5a0a5fd8-e554-4dec-ae9e-1a78583e7e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B0F42E2-0E6A-4852-8EA1-9F7D6F366003}">
  <ds:schemaRefs>
    <ds:schemaRef ds:uri="http://schemas.microsoft.com/office/2006/documentManagement/types"/>
    <ds:schemaRef ds:uri="680405e6-b67e-4188-afe9-1f6c4cc802d0"/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purl.org/dc/elements/1.1/"/>
    <ds:schemaRef ds:uri="http://schemas.microsoft.com/office/infopath/2007/PartnerControls"/>
    <ds:schemaRef ds:uri="5a0a5fd8-e554-4dec-ae9e-1a78583e7e4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bbv template EN</Template>
  <TotalTime>5054</TotalTime>
  <Words>87</Words>
  <Application>Microsoft Office PowerPoint</Application>
  <PresentationFormat>Widescreen</PresentationFormat>
  <Paragraphs>35</Paragraphs>
  <Slides>24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bbv template EN</vt:lpstr>
      <vt:lpstr>think-cell Slide</vt:lpstr>
      <vt:lpstr>PowerPoint Presentation</vt:lpstr>
      <vt:lpstr>MentorHub Project</vt:lpstr>
      <vt:lpstr>  Agenda</vt:lpstr>
      <vt:lpstr>  MentorHub </vt:lpstr>
      <vt:lpstr>  Social Subsystem</vt:lpstr>
      <vt:lpstr>  Use Case</vt:lpstr>
      <vt:lpstr>  Database   </vt:lpstr>
      <vt:lpstr>  Landing Page</vt:lpstr>
      <vt:lpstr>  Landing Page   (cont.)</vt:lpstr>
      <vt:lpstr>  Feed</vt:lpstr>
      <vt:lpstr>  Explore</vt:lpstr>
      <vt:lpstr>  Article Details</vt:lpstr>
      <vt:lpstr>  My Network</vt:lpstr>
      <vt:lpstr>  Group    </vt:lpstr>
      <vt:lpstr>  Group Details</vt:lpstr>
      <vt:lpstr>  Event</vt:lpstr>
      <vt:lpstr>  Jobs</vt:lpstr>
      <vt:lpstr>  Job Details</vt:lpstr>
      <vt:lpstr>  Jobs</vt:lpstr>
      <vt:lpstr>  Search Jobs</vt:lpstr>
      <vt:lpstr>  User Profile</vt:lpstr>
      <vt:lpstr>  Edit Profile</vt:lpstr>
      <vt:lpstr>  Dashboard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bbv Vietnam Presentation</dc:title>
  <dc:creator>Duong Trung Luu</dc:creator>
  <cp:lastModifiedBy>Vo Thinh</cp:lastModifiedBy>
  <cp:revision>57</cp:revision>
  <dcterms:created xsi:type="dcterms:W3CDTF">2023-03-02T06:20:39Z</dcterms:created>
  <dcterms:modified xsi:type="dcterms:W3CDTF">2024-07-01T09:19:14Z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0x0101004689D6FEC8D34D4D9510463D759DD364</vt:lpwstr>
  </property>
  <property fmtid="{D5CDD505-2E9C-101B-9397-08002B2CF9AE}" pid="3" name="MediaServiceImageTags">
    <vt:lpwstr/>
  </property>
</Properties>
</file>